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3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2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7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5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9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7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9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8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4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7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EBFE-C2C8-C141-9387-558E7A0B0088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4FFB-4A5F-EA4C-A110-4CC34CE2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9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1068779"/>
            <a:ext cx="8575963" cy="2531671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SEMINÁRIO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DO MESTRADO EM ECONOMIA INTERNACIONAL E ESTUDOS </a:t>
            </a:r>
            <a:r>
              <a:rPr lang="en-US" b="1" dirty="0" smtClean="0"/>
              <a:t>EUROPEUS</a:t>
            </a:r>
            <a:br>
              <a:rPr lang="en-US" b="1" dirty="0" smtClean="0"/>
            </a:br>
            <a:r>
              <a:rPr lang="en-US" sz="3600" b="1" dirty="0" smtClean="0"/>
              <a:t>(</a:t>
            </a:r>
            <a:r>
              <a:rPr lang="en-US" sz="3600" b="1" dirty="0" err="1" smtClean="0"/>
              <a:t>Complementos</a:t>
            </a:r>
            <a:r>
              <a:rPr lang="en-US" sz="3600" b="1" dirty="0" smtClean="0"/>
              <a:t> à </a:t>
            </a:r>
            <a:r>
              <a:rPr lang="en-US" sz="3600" b="1" dirty="0" err="1" smtClean="0"/>
              <a:t>Apresentação</a:t>
            </a:r>
            <a:r>
              <a:rPr lang="en-US" sz="3600" b="1" dirty="0" smtClean="0"/>
              <a:t> de 21.09.2017)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32"/>
            <a:ext cx="6264211" cy="1239767"/>
          </a:xfrm>
        </p:spPr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ANO LETIVO </a:t>
            </a:r>
            <a:r>
              <a:rPr lang="en-US" b="1" dirty="0" smtClean="0">
                <a:solidFill>
                  <a:srgbClr val="1F497D"/>
                </a:solidFill>
              </a:rPr>
              <a:t>2017-2018</a:t>
            </a:r>
            <a:endParaRPr lang="en-US" b="1" dirty="0" smtClean="0">
              <a:solidFill>
                <a:srgbClr val="1F497D"/>
              </a:solidFill>
            </a:endParaRPr>
          </a:p>
          <a:p>
            <a:r>
              <a:rPr lang="en-US" b="1" dirty="0" smtClean="0">
                <a:solidFill>
                  <a:srgbClr val="1F497D"/>
                </a:solidFill>
              </a:rPr>
              <a:t>2º </a:t>
            </a:r>
            <a:r>
              <a:rPr lang="en-US" b="1" dirty="0" err="1" smtClean="0">
                <a:solidFill>
                  <a:srgbClr val="1F497D"/>
                </a:solidFill>
              </a:rPr>
              <a:t>ano</a:t>
            </a:r>
            <a:r>
              <a:rPr lang="en-US" b="1" dirty="0" smtClean="0">
                <a:solidFill>
                  <a:srgbClr val="1F497D"/>
                </a:solidFill>
              </a:rPr>
              <a:t>; 1º </a:t>
            </a:r>
            <a:r>
              <a:rPr lang="en-US" b="1" dirty="0" err="1" smtClean="0">
                <a:solidFill>
                  <a:srgbClr val="1F497D"/>
                </a:solidFill>
              </a:rPr>
              <a:t>semestre</a:t>
            </a:r>
            <a:endParaRPr lang="en-US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9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2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OBJETIVOS DA U.C. SEMINÁRIO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161717"/>
            <a:ext cx="8631381" cy="551617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t-PT" sz="4000" b="1" dirty="0" smtClean="0">
                <a:solidFill>
                  <a:srgbClr val="0000FF"/>
                </a:solidFill>
              </a:rPr>
              <a:t>O </a:t>
            </a:r>
            <a:r>
              <a:rPr lang="pt-PT" sz="4000" b="1" dirty="0">
                <a:solidFill>
                  <a:srgbClr val="0000FF"/>
                </a:solidFill>
              </a:rPr>
              <a:t>Seminário é uma UC cuja função </a:t>
            </a:r>
            <a:r>
              <a:rPr lang="pt-PT" sz="4000" b="1" dirty="0" smtClean="0">
                <a:solidFill>
                  <a:srgbClr val="0000FF"/>
                </a:solidFill>
              </a:rPr>
              <a:t>particular está </a:t>
            </a:r>
            <a:r>
              <a:rPr lang="pt-PT" sz="4000" b="1" dirty="0">
                <a:solidFill>
                  <a:srgbClr val="0000FF"/>
                </a:solidFill>
              </a:rPr>
              <a:t>bem definida: </a:t>
            </a:r>
            <a:r>
              <a:rPr lang="pt-PT" sz="4000" b="1" u="sng" dirty="0">
                <a:solidFill>
                  <a:srgbClr val="FF0000"/>
                </a:solidFill>
              </a:rPr>
              <a:t>preparar os estudantes para a realização do </a:t>
            </a:r>
            <a:r>
              <a:rPr lang="pt-PT" sz="4000" b="1" u="sng" dirty="0" smtClean="0">
                <a:solidFill>
                  <a:srgbClr val="FF0000"/>
                </a:solidFill>
              </a:rPr>
              <a:t>Trabalho Final de Mestrado (TFM)</a:t>
            </a:r>
            <a:r>
              <a:rPr lang="pt-PT" sz="4000" b="1" dirty="0" smtClean="0">
                <a:solidFill>
                  <a:srgbClr val="0000FF"/>
                </a:solidFill>
              </a:rPr>
              <a:t>. </a:t>
            </a:r>
            <a:r>
              <a:rPr lang="pt-PT" sz="4000" b="1" dirty="0" smtClean="0">
                <a:solidFill>
                  <a:srgbClr val="0000FF"/>
                </a:solidFill>
              </a:rPr>
              <a:t>Não é portanto, uma UC como as outras. No que respeita às sessões, uma parte é </a:t>
            </a:r>
            <a:r>
              <a:rPr lang="pt-PT" sz="4000" b="1" u="sng" dirty="0" smtClean="0">
                <a:solidFill>
                  <a:srgbClr val="FF0000"/>
                </a:solidFill>
              </a:rPr>
              <a:t>comum</a:t>
            </a:r>
            <a:r>
              <a:rPr lang="pt-PT" sz="4000" b="1" dirty="0" smtClean="0">
                <a:solidFill>
                  <a:srgbClr val="0000FF"/>
                </a:solidFill>
              </a:rPr>
              <a:t> a </a:t>
            </a:r>
            <a:r>
              <a:rPr lang="pt-PT" sz="4000" b="1" dirty="0">
                <a:solidFill>
                  <a:srgbClr val="0000FF"/>
                </a:solidFill>
              </a:rPr>
              <a:t>outros mestrados, incidindo sobre </a:t>
            </a:r>
            <a:r>
              <a:rPr lang="pt-PT" sz="4000" b="1" dirty="0" smtClean="0">
                <a:solidFill>
                  <a:srgbClr val="0000FF"/>
                </a:solidFill>
              </a:rPr>
              <a:t>temas </a:t>
            </a:r>
            <a:r>
              <a:rPr lang="pt-PT" sz="4000" b="1" dirty="0">
                <a:solidFill>
                  <a:srgbClr val="0000FF"/>
                </a:solidFill>
              </a:rPr>
              <a:t>como a utilização de bases de dados, quer para efeitos estatísticos </a:t>
            </a:r>
            <a:r>
              <a:rPr lang="pt-PT" sz="4000" b="1" dirty="0" smtClean="0">
                <a:solidFill>
                  <a:srgbClr val="0000FF"/>
                </a:solidFill>
              </a:rPr>
              <a:t>aplicados quer bibliográficos e outros aspetos </a:t>
            </a:r>
            <a:r>
              <a:rPr lang="pt-PT" sz="4000" b="1" dirty="0">
                <a:solidFill>
                  <a:srgbClr val="0000FF"/>
                </a:solidFill>
              </a:rPr>
              <a:t>básicos na elaboração </a:t>
            </a:r>
            <a:r>
              <a:rPr lang="pt-PT" sz="4000" b="1" dirty="0" smtClean="0">
                <a:solidFill>
                  <a:srgbClr val="0000FF"/>
                </a:solidFill>
              </a:rPr>
              <a:t>de um </a:t>
            </a:r>
            <a:r>
              <a:rPr lang="pt-PT" sz="4000" b="1" dirty="0">
                <a:solidFill>
                  <a:srgbClr val="0000FF"/>
                </a:solidFill>
              </a:rPr>
              <a:t>TFM. Na parte </a:t>
            </a:r>
            <a:r>
              <a:rPr lang="pt-PT" sz="4000" b="1" u="sng" dirty="0">
                <a:solidFill>
                  <a:srgbClr val="FF0000"/>
                </a:solidFill>
              </a:rPr>
              <a:t>específica</a:t>
            </a:r>
            <a:r>
              <a:rPr lang="pt-PT" sz="4000" b="1" dirty="0">
                <a:solidFill>
                  <a:srgbClr val="0000FF"/>
                </a:solidFill>
              </a:rPr>
              <a:t> de Economia Internacional e Estudos Europeus, os </a:t>
            </a:r>
            <a:r>
              <a:rPr lang="pt-PT" sz="4000" b="1" dirty="0" smtClean="0">
                <a:solidFill>
                  <a:srgbClr val="0000FF"/>
                </a:solidFill>
              </a:rPr>
              <a:t>alunos </a:t>
            </a:r>
            <a:r>
              <a:rPr lang="pt-PT" sz="4000" b="1" dirty="0">
                <a:solidFill>
                  <a:srgbClr val="0000FF"/>
                </a:solidFill>
              </a:rPr>
              <a:t>são postos em contacto </a:t>
            </a:r>
            <a:r>
              <a:rPr lang="pt-PT" sz="4000" b="1" dirty="0" smtClean="0">
                <a:solidFill>
                  <a:srgbClr val="0000FF"/>
                </a:solidFill>
              </a:rPr>
              <a:t>direto </a:t>
            </a:r>
            <a:r>
              <a:rPr lang="pt-PT" sz="4000" b="1" dirty="0">
                <a:solidFill>
                  <a:srgbClr val="0000FF"/>
                </a:solidFill>
              </a:rPr>
              <a:t>com </a:t>
            </a:r>
            <a:r>
              <a:rPr lang="pt-PT" sz="4000" b="1" dirty="0" smtClean="0">
                <a:solidFill>
                  <a:srgbClr val="0000FF"/>
                </a:solidFill>
              </a:rPr>
              <a:t>investigadores, em particular </a:t>
            </a:r>
            <a:r>
              <a:rPr lang="pt-PT" sz="4000" b="1" dirty="0" smtClean="0">
                <a:solidFill>
                  <a:srgbClr val="0000FF"/>
                </a:solidFill>
              </a:rPr>
              <a:t>os docentes que lecionaram</a:t>
            </a:r>
            <a:r>
              <a:rPr lang="pt-PT" sz="4000" b="1" dirty="0" smtClean="0">
                <a:solidFill>
                  <a:srgbClr val="0000FF"/>
                </a:solidFill>
              </a:rPr>
              <a:t>. Tem-se procurado </a:t>
            </a:r>
            <a:r>
              <a:rPr lang="pt-PT" sz="4000" b="1" dirty="0" smtClean="0">
                <a:solidFill>
                  <a:srgbClr val="0000FF"/>
                </a:solidFill>
              </a:rPr>
              <a:t>igualmente uma ligação mais próxima a </a:t>
            </a:r>
            <a:r>
              <a:rPr lang="pt-PT" sz="4000" b="1" dirty="0">
                <a:solidFill>
                  <a:srgbClr val="0000FF"/>
                </a:solidFill>
              </a:rPr>
              <a:t>instituições que podem vir a ser úteis na elaboração do </a:t>
            </a:r>
            <a:r>
              <a:rPr lang="pt-PT" sz="4000" b="1" dirty="0" smtClean="0">
                <a:solidFill>
                  <a:srgbClr val="0000FF"/>
                </a:solidFill>
              </a:rPr>
              <a:t>TFM </a:t>
            </a:r>
            <a:r>
              <a:rPr lang="pt-PT" sz="4000" b="1" dirty="0">
                <a:solidFill>
                  <a:srgbClr val="0000FF"/>
                </a:solidFill>
              </a:rPr>
              <a:t>(Banco de Portugal e AICEP, por exemplo) ou que são representativos </a:t>
            </a:r>
            <a:r>
              <a:rPr lang="pt-PT" sz="4000" b="1" dirty="0" smtClean="0">
                <a:solidFill>
                  <a:srgbClr val="0000FF"/>
                </a:solidFill>
              </a:rPr>
              <a:t>do </a:t>
            </a:r>
            <a:r>
              <a:rPr lang="pt-PT" sz="4000" b="1" dirty="0">
                <a:solidFill>
                  <a:srgbClr val="0000FF"/>
                </a:solidFill>
              </a:rPr>
              <a:t>futuro ambiente de trabalho (por exemplo, embaixadores ou representantes de organizações internacionais). A ideia básica deste processo é facilitar a escolha do tema a investigar, bem como </a:t>
            </a:r>
            <a:r>
              <a:rPr lang="pt-PT" sz="4000" b="1" dirty="0" smtClean="0">
                <a:solidFill>
                  <a:srgbClr val="0000FF"/>
                </a:solidFill>
              </a:rPr>
              <a:t>a forma que vai revestir, </a:t>
            </a:r>
            <a:r>
              <a:rPr lang="pt-PT" sz="4000" b="1" dirty="0">
                <a:solidFill>
                  <a:srgbClr val="0000FF"/>
                </a:solidFill>
              </a:rPr>
              <a:t>lançando as bases </a:t>
            </a:r>
            <a:r>
              <a:rPr lang="pt-PT" sz="4000" b="1" dirty="0" smtClean="0">
                <a:solidFill>
                  <a:srgbClr val="0000FF"/>
                </a:solidFill>
              </a:rPr>
              <a:t>metodológicas e outras em </a:t>
            </a:r>
            <a:r>
              <a:rPr lang="pt-PT" sz="4000" b="1" dirty="0" smtClean="0">
                <a:solidFill>
                  <a:srgbClr val="0000FF"/>
                </a:solidFill>
              </a:rPr>
              <a:t>que </a:t>
            </a:r>
            <a:r>
              <a:rPr lang="pt-PT" sz="4000" b="1" dirty="0" smtClean="0">
                <a:solidFill>
                  <a:srgbClr val="0000FF"/>
                </a:solidFill>
              </a:rPr>
              <a:t>deve</a:t>
            </a:r>
            <a:r>
              <a:rPr lang="pt-PT" sz="4000" b="1" dirty="0" smtClean="0">
                <a:solidFill>
                  <a:srgbClr val="0000FF"/>
                </a:solidFill>
              </a:rPr>
              <a:t> </a:t>
            </a:r>
            <a:r>
              <a:rPr lang="pt-PT" sz="4000" b="1" dirty="0" smtClean="0">
                <a:solidFill>
                  <a:srgbClr val="0000FF"/>
                </a:solidFill>
              </a:rPr>
              <a:t>assentar o </a:t>
            </a:r>
            <a:r>
              <a:rPr lang="pt-PT" sz="4000" b="1" dirty="0">
                <a:solidFill>
                  <a:srgbClr val="0000FF"/>
                </a:solidFill>
              </a:rPr>
              <a:t>TFM.</a:t>
            </a: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Dossier a </a:t>
            </a:r>
            <a:r>
              <a:rPr lang="en-US" b="1" dirty="0" err="1" smtClean="0"/>
              <a:t>apresentar</a:t>
            </a:r>
            <a:r>
              <a:rPr lang="en-US" b="1" dirty="0" smtClean="0"/>
              <a:t> no final do </a:t>
            </a:r>
            <a:r>
              <a:rPr lang="en-US" b="1" dirty="0" err="1" smtClean="0"/>
              <a:t>semestre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chemeClr val="tx2"/>
                </a:solidFill>
              </a:rPr>
              <a:t>Entregar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</a:rPr>
              <a:t>três</a:t>
            </a:r>
            <a:r>
              <a:rPr lang="en-US" b="1" u="sng" dirty="0" smtClean="0">
                <a:solidFill>
                  <a:schemeClr val="tx2"/>
                </a:solidFill>
              </a:rPr>
              <a:t> </a:t>
            </a:r>
            <a:r>
              <a:rPr lang="en-US" b="1" u="sng" dirty="0" err="1">
                <a:solidFill>
                  <a:schemeClr val="tx2"/>
                </a:solidFill>
              </a:rPr>
              <a:t>r</a:t>
            </a:r>
            <a:r>
              <a:rPr lang="en-US" b="1" u="sng" dirty="0" err="1" smtClean="0">
                <a:solidFill>
                  <a:schemeClr val="tx2"/>
                </a:solidFill>
              </a:rPr>
              <a:t>esumos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</a:rPr>
              <a:t>pelo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menos</a:t>
            </a:r>
            <a:r>
              <a:rPr lang="en-US" b="1" dirty="0" smtClean="0">
                <a:solidFill>
                  <a:schemeClr val="tx2"/>
                </a:solidFill>
              </a:rPr>
              <a:t>, das </a:t>
            </a:r>
            <a:r>
              <a:rPr lang="en-US" b="1" dirty="0" err="1" smtClean="0">
                <a:solidFill>
                  <a:schemeClr val="tx2"/>
                </a:solidFill>
              </a:rPr>
              <a:t>sessões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comuns</a:t>
            </a:r>
            <a:r>
              <a:rPr lang="en-US" b="1" dirty="0" smtClean="0">
                <a:solidFill>
                  <a:schemeClr val="tx2"/>
                </a:solidFill>
              </a:rPr>
              <a:t> do </a:t>
            </a:r>
            <a:r>
              <a:rPr lang="en-US" b="1" dirty="0" err="1" smtClean="0">
                <a:solidFill>
                  <a:schemeClr val="tx2"/>
                </a:solidFill>
              </a:rPr>
              <a:t>Seminário</a:t>
            </a:r>
            <a:r>
              <a:rPr lang="en-US" b="1" dirty="0" smtClean="0">
                <a:solidFill>
                  <a:schemeClr val="tx2"/>
                </a:solidFill>
              </a:rPr>
              <a:t> (</a:t>
            </a:r>
            <a:r>
              <a:rPr lang="en-US" b="1" dirty="0" err="1" smtClean="0">
                <a:solidFill>
                  <a:schemeClr val="tx2"/>
                </a:solidFill>
              </a:rPr>
              <a:t>recomenda</a:t>
            </a:r>
            <a:r>
              <a:rPr lang="en-US" b="1" dirty="0" smtClean="0">
                <a:solidFill>
                  <a:schemeClr val="tx2"/>
                </a:solidFill>
              </a:rPr>
              <a:t>-se, no </a:t>
            </a:r>
            <a:r>
              <a:rPr lang="en-US" b="1" dirty="0" err="1" smtClean="0">
                <a:solidFill>
                  <a:schemeClr val="tx2"/>
                </a:solidFill>
              </a:rPr>
              <a:t>máximo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duas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folhas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por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cada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sessão</a:t>
            </a:r>
            <a:r>
              <a:rPr lang="en-US" b="1" dirty="0" smtClean="0">
                <a:solidFill>
                  <a:schemeClr val="tx2"/>
                </a:solidFill>
              </a:rPr>
              <a:t>).</a:t>
            </a: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err="1" smtClean="0">
                <a:solidFill>
                  <a:schemeClr val="tx2"/>
                </a:solidFill>
              </a:rPr>
              <a:t>Entregar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um </a:t>
            </a:r>
            <a:r>
              <a:rPr lang="en-US" b="1" dirty="0" err="1" smtClean="0">
                <a:solidFill>
                  <a:schemeClr val="tx2"/>
                </a:solidFill>
              </a:rPr>
              <a:t>pré-projeto</a:t>
            </a:r>
            <a:r>
              <a:rPr lang="en-US" b="1" dirty="0" smtClean="0">
                <a:solidFill>
                  <a:schemeClr val="tx2"/>
                </a:solidFill>
              </a:rPr>
              <a:t> de TFM (</a:t>
            </a:r>
            <a:r>
              <a:rPr lang="en-US" b="1" dirty="0" err="1" smtClean="0">
                <a:solidFill>
                  <a:schemeClr val="tx2"/>
                </a:solidFill>
              </a:rPr>
              <a:t>não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ultrapassar</a:t>
            </a:r>
            <a:r>
              <a:rPr lang="en-US" b="1" dirty="0" smtClean="0">
                <a:solidFill>
                  <a:schemeClr val="tx2"/>
                </a:solidFill>
              </a:rPr>
              <a:t> 5-7 </a:t>
            </a:r>
            <a:r>
              <a:rPr lang="en-US" b="1" dirty="0" err="1" smtClean="0">
                <a:solidFill>
                  <a:schemeClr val="tx2"/>
                </a:solidFill>
              </a:rPr>
              <a:t>folhas</a:t>
            </a:r>
            <a:r>
              <a:rPr lang="en-US" b="1" dirty="0" smtClean="0">
                <a:solidFill>
                  <a:schemeClr val="tx2"/>
                </a:solidFill>
              </a:rPr>
              <a:t>), </a:t>
            </a:r>
            <a:r>
              <a:rPr lang="en-US" b="1" dirty="0" err="1" smtClean="0">
                <a:solidFill>
                  <a:schemeClr val="tx2"/>
                </a:solidFill>
              </a:rPr>
              <a:t>ver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linhas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gerais</a:t>
            </a:r>
            <a:r>
              <a:rPr lang="en-US" b="1" dirty="0" smtClean="0">
                <a:solidFill>
                  <a:schemeClr val="tx2"/>
                </a:solidFill>
              </a:rPr>
              <a:t> no </a:t>
            </a:r>
            <a:r>
              <a:rPr lang="en-US" b="1" dirty="0" err="1" smtClean="0">
                <a:solidFill>
                  <a:schemeClr val="tx2"/>
                </a:solidFill>
              </a:rPr>
              <a:t>diapositivo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seguinte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E </a:t>
            </a:r>
            <a:r>
              <a:rPr lang="en-US" b="1" dirty="0" err="1" smtClean="0"/>
              <a:t>ainda</a:t>
            </a:r>
            <a:r>
              <a:rPr lang="en-US" b="1" dirty="0" smtClean="0"/>
              <a:t>:</a:t>
            </a:r>
          </a:p>
          <a:p>
            <a:r>
              <a:rPr lang="en-US" b="1" dirty="0" err="1" smtClean="0"/>
              <a:t>Presença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maioria</a:t>
            </a:r>
            <a:r>
              <a:rPr lang="en-US" b="1" dirty="0" smtClean="0"/>
              <a:t> das </a:t>
            </a:r>
            <a:r>
              <a:rPr lang="en-US" b="1" dirty="0" err="1" smtClean="0"/>
              <a:t>sessões</a:t>
            </a:r>
            <a:r>
              <a:rPr lang="en-US" b="1" dirty="0" smtClean="0"/>
              <a:t> </a:t>
            </a:r>
            <a:r>
              <a:rPr lang="en-US" b="1" dirty="0" err="1" smtClean="0"/>
              <a:t>quer</a:t>
            </a:r>
            <a:r>
              <a:rPr lang="en-US" b="1" dirty="0" smtClean="0"/>
              <a:t> </a:t>
            </a:r>
            <a:r>
              <a:rPr lang="en-US" b="1" dirty="0" err="1" smtClean="0"/>
              <a:t>comuns</a:t>
            </a:r>
            <a:r>
              <a:rPr lang="en-US" b="1" dirty="0" smtClean="0"/>
              <a:t>, </a:t>
            </a:r>
            <a:r>
              <a:rPr lang="en-US" b="1" dirty="0" err="1" smtClean="0"/>
              <a:t>quer</a:t>
            </a:r>
            <a:r>
              <a:rPr lang="en-US" b="1" dirty="0" smtClean="0"/>
              <a:t> </a:t>
            </a:r>
            <a:r>
              <a:rPr lang="en-US" b="1" dirty="0" err="1" smtClean="0"/>
              <a:t>específicas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controle</a:t>
            </a:r>
            <a:r>
              <a:rPr lang="en-US" b="1" dirty="0" smtClean="0"/>
              <a:t> </a:t>
            </a:r>
            <a:r>
              <a:rPr lang="en-US" b="1" dirty="0" err="1" smtClean="0"/>
              <a:t>feito</a:t>
            </a:r>
            <a:r>
              <a:rPr lang="en-US" b="1" dirty="0" smtClean="0"/>
              <a:t> </a:t>
            </a:r>
            <a:r>
              <a:rPr lang="en-US" b="1" dirty="0" err="1" smtClean="0"/>
              <a:t>através</a:t>
            </a:r>
            <a:r>
              <a:rPr lang="en-US" b="1" dirty="0" smtClean="0"/>
              <a:t> das </a:t>
            </a:r>
            <a:r>
              <a:rPr lang="en-US" b="1" dirty="0" err="1" smtClean="0"/>
              <a:t>folhas</a:t>
            </a:r>
            <a:r>
              <a:rPr lang="en-US" b="1" dirty="0" smtClean="0"/>
              <a:t> de </a:t>
            </a:r>
            <a:r>
              <a:rPr lang="en-US" b="1" dirty="0" err="1" smtClean="0"/>
              <a:t>presenças</a:t>
            </a:r>
            <a:r>
              <a:rPr lang="en-US" b="1" dirty="0" smtClean="0"/>
              <a:t> </a:t>
            </a:r>
            <a:r>
              <a:rPr lang="en-US" b="1" dirty="0" err="1" smtClean="0"/>
              <a:t>distribuídas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034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38" y="274638"/>
            <a:ext cx="867353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guião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pré-projeto</a:t>
            </a:r>
            <a:r>
              <a:rPr lang="en-US" dirty="0" smtClean="0"/>
              <a:t> de TFM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Introdução</a:t>
            </a:r>
            <a:r>
              <a:rPr lang="en-US" b="1" dirty="0" smtClean="0"/>
              <a:t> (</a:t>
            </a:r>
            <a:r>
              <a:rPr lang="en-US" b="1" dirty="0" err="1" smtClean="0"/>
              <a:t>relevância</a:t>
            </a:r>
            <a:r>
              <a:rPr lang="en-US" b="1" dirty="0" smtClean="0"/>
              <a:t> do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escolhido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b="1" dirty="0" err="1" smtClean="0"/>
              <a:t>Enquadramento</a:t>
            </a:r>
            <a:r>
              <a:rPr lang="en-US" b="1" dirty="0" smtClean="0"/>
              <a:t> </a:t>
            </a:r>
            <a:r>
              <a:rPr lang="en-US" b="1" dirty="0" err="1" smtClean="0"/>
              <a:t>teórico</a:t>
            </a:r>
            <a:r>
              <a:rPr lang="en-US" b="1" dirty="0" smtClean="0"/>
              <a:t>/</a:t>
            </a:r>
            <a:r>
              <a:rPr lang="en-US" b="1" dirty="0" err="1" smtClean="0"/>
              <a:t>histórico</a:t>
            </a:r>
            <a:r>
              <a:rPr lang="en-US" b="1" dirty="0" smtClean="0"/>
              <a:t> e </a:t>
            </a:r>
            <a:r>
              <a:rPr lang="en-US" b="1" dirty="0" err="1" smtClean="0"/>
              <a:t>institucional</a:t>
            </a:r>
            <a:endParaRPr lang="en-US" b="1" dirty="0" smtClean="0"/>
          </a:p>
          <a:p>
            <a:r>
              <a:rPr lang="en-US" b="1" dirty="0" err="1" smtClean="0"/>
              <a:t>Metodologia</a:t>
            </a:r>
            <a:r>
              <a:rPr lang="en-US" b="1" dirty="0" smtClean="0"/>
              <a:t> (</a:t>
            </a:r>
            <a:r>
              <a:rPr lang="en-US" b="1" dirty="0" err="1" smtClean="0"/>
              <a:t>tipo</a:t>
            </a:r>
            <a:r>
              <a:rPr lang="en-US" b="1" dirty="0" smtClean="0"/>
              <a:t> de </a:t>
            </a:r>
            <a:r>
              <a:rPr lang="en-US" b="1" dirty="0" err="1" smtClean="0"/>
              <a:t>investigação</a:t>
            </a:r>
            <a:r>
              <a:rPr lang="en-US" b="1" dirty="0" smtClean="0"/>
              <a:t>, dados, etc.)</a:t>
            </a:r>
            <a:endParaRPr lang="en-US" b="1" dirty="0" smtClean="0"/>
          </a:p>
          <a:p>
            <a:r>
              <a:rPr lang="en-US" b="1" dirty="0" err="1" smtClean="0"/>
              <a:t>Hipóteses</a:t>
            </a:r>
            <a:r>
              <a:rPr lang="en-US" b="1" dirty="0" smtClean="0"/>
              <a:t> (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questões</a:t>
            </a:r>
            <a:r>
              <a:rPr lang="en-US" b="1" dirty="0" smtClean="0"/>
              <a:t>) de </a:t>
            </a:r>
            <a:r>
              <a:rPr lang="en-US" b="1" dirty="0" err="1" smtClean="0"/>
              <a:t>trabalho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Resultados</a:t>
            </a:r>
            <a:r>
              <a:rPr lang="en-US" b="1" dirty="0" smtClean="0"/>
              <a:t> </a:t>
            </a:r>
            <a:r>
              <a:rPr lang="en-US" b="1" dirty="0" err="1" smtClean="0"/>
              <a:t>esperados</a:t>
            </a:r>
            <a:r>
              <a:rPr lang="en-US" b="1" dirty="0" smtClean="0"/>
              <a:t> e </a:t>
            </a:r>
            <a:r>
              <a:rPr lang="en-US" b="1" dirty="0" err="1" smtClean="0"/>
              <a:t>sua</a:t>
            </a:r>
            <a:r>
              <a:rPr lang="en-US" b="1" dirty="0" smtClean="0"/>
              <a:t> </a:t>
            </a:r>
            <a:r>
              <a:rPr lang="en-US" b="1" dirty="0" err="1" smtClean="0"/>
              <a:t>possível</a:t>
            </a:r>
            <a:r>
              <a:rPr lang="en-US" b="1" dirty="0" smtClean="0"/>
              <a:t> </a:t>
            </a:r>
            <a:r>
              <a:rPr lang="en-US" b="1" dirty="0" err="1" smtClean="0"/>
              <a:t>discussão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(</a:t>
            </a:r>
            <a:r>
              <a:rPr lang="en-US" b="1" i="1" dirty="0" err="1" smtClean="0"/>
              <a:t>apresentação</a:t>
            </a:r>
            <a:r>
              <a:rPr lang="en-US" b="1" i="1" dirty="0" smtClean="0"/>
              <a:t> de </a:t>
            </a:r>
            <a:r>
              <a:rPr lang="en-US" b="1" i="1" dirty="0" err="1" smtClean="0"/>
              <a:t>resultados</a:t>
            </a:r>
            <a:r>
              <a:rPr lang="en-US" b="1" i="1" dirty="0" smtClean="0"/>
              <a:t> e </a:t>
            </a:r>
            <a:r>
              <a:rPr lang="en-US" b="1" i="1" dirty="0" err="1" smtClean="0"/>
              <a:t>sua</a:t>
            </a:r>
            <a:r>
              <a:rPr lang="en-US" b="1" i="1" dirty="0" smtClean="0"/>
              <a:t> </a:t>
            </a:r>
            <a:r>
              <a:rPr lang="en-US" b="1" i="1" dirty="0" err="1" smtClean="0"/>
              <a:t>discussão</a:t>
            </a:r>
            <a:r>
              <a:rPr lang="en-US" b="1" i="1" dirty="0" smtClean="0"/>
              <a:t>, </a:t>
            </a:r>
            <a:r>
              <a:rPr lang="en-US" b="1" i="1" dirty="0" err="1" smtClean="0"/>
              <a:t>na</a:t>
            </a:r>
            <a:r>
              <a:rPr lang="en-US" b="1" i="1" dirty="0" smtClean="0"/>
              <a:t> 	forma final do TFM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Conclusões</a:t>
            </a:r>
            <a:r>
              <a:rPr lang="en-US" b="1" dirty="0" smtClean="0"/>
              <a:t> para a </a:t>
            </a:r>
            <a:r>
              <a:rPr lang="en-US" b="1" dirty="0" err="1" smtClean="0"/>
              <a:t>investigação</a:t>
            </a:r>
            <a:endParaRPr lang="en-US" b="1" dirty="0" smtClean="0"/>
          </a:p>
          <a:p>
            <a:r>
              <a:rPr lang="en-US" b="1" dirty="0" err="1" smtClean="0"/>
              <a:t>Bibliografia</a:t>
            </a:r>
            <a:r>
              <a:rPr lang="en-US" b="1" dirty="0" smtClean="0"/>
              <a:t> e </a:t>
            </a:r>
            <a:r>
              <a:rPr lang="en-US" b="1" dirty="0" err="1" smtClean="0"/>
              <a:t>outras</a:t>
            </a:r>
            <a:r>
              <a:rPr lang="en-US" b="1" dirty="0" smtClean="0"/>
              <a:t> </a:t>
            </a:r>
            <a:r>
              <a:rPr lang="en-US" b="1" dirty="0" err="1" smtClean="0"/>
              <a:t>fontes</a:t>
            </a:r>
            <a:r>
              <a:rPr lang="en-US" b="1" dirty="0" smtClean="0"/>
              <a:t> (no </a:t>
            </a:r>
            <a:r>
              <a:rPr lang="en-US" b="1" dirty="0" err="1" smtClean="0"/>
              <a:t>caso</a:t>
            </a:r>
            <a:r>
              <a:rPr lang="en-US" b="1" dirty="0" smtClean="0"/>
              <a:t> </a:t>
            </a:r>
            <a:r>
              <a:rPr lang="en-US" b="1" dirty="0" err="1" smtClean="0"/>
              <a:t>geral</a:t>
            </a:r>
            <a:r>
              <a:rPr lang="en-US" b="1" dirty="0" smtClean="0"/>
              <a:t>, </a:t>
            </a:r>
            <a:r>
              <a:rPr lang="en-US" b="1" dirty="0" err="1" smtClean="0"/>
              <a:t>separado</a:t>
            </a:r>
            <a:r>
              <a:rPr lang="en-US" b="1" dirty="0" smtClean="0"/>
              <a:t> do </a:t>
            </a:r>
            <a:r>
              <a:rPr lang="en-US" b="1" dirty="0" err="1" smtClean="0"/>
              <a:t>corpo</a:t>
            </a:r>
            <a:r>
              <a:rPr lang="en-US" b="1" dirty="0" smtClean="0"/>
              <a:t> </a:t>
            </a:r>
            <a:r>
              <a:rPr lang="en-US" b="1" dirty="0" smtClean="0"/>
              <a:t>principal, </a:t>
            </a:r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mais</a:t>
            </a:r>
            <a:r>
              <a:rPr lang="en-US" b="1" dirty="0" smtClean="0"/>
              <a:t> do que </a:t>
            </a:r>
            <a:r>
              <a:rPr lang="en-US" b="1" dirty="0" err="1" smtClean="0"/>
              <a:t>uma</a:t>
            </a:r>
            <a:r>
              <a:rPr lang="en-US" b="1" dirty="0" smtClean="0"/>
              <a:t> </a:t>
            </a:r>
            <a:r>
              <a:rPr lang="en-US" b="1" dirty="0" err="1" smtClean="0"/>
              <a:t>folha</a:t>
            </a:r>
            <a:r>
              <a:rPr lang="en-US" b="1" dirty="0" smtClean="0"/>
              <a:t>)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3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317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SEMINÁRIO  DO MESTRADO EM ECONOMIA INTERNACIONAL E ESTUDOS EUROPEUS (Complementos à Apresentação de 21.09.2017)</vt:lpstr>
      <vt:lpstr>OBJETIVOS DA U.C. SEMINÁRIO</vt:lpstr>
      <vt:lpstr>Dossier a apresentar no final do semestre</vt:lpstr>
      <vt:lpstr>Possível guião para o pré-projeto de TFM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 DO MESTRADO EM ECONOMIA INTERNACIONAL E ESTUDOS EUROPEUS</dc:title>
  <dc:creator>Adelia Silva</dc:creator>
  <cp:lastModifiedBy>Joaquim Ramos Silva</cp:lastModifiedBy>
  <cp:revision>23</cp:revision>
  <dcterms:created xsi:type="dcterms:W3CDTF">2015-09-23T19:34:50Z</dcterms:created>
  <dcterms:modified xsi:type="dcterms:W3CDTF">2017-09-26T14:50:21Z</dcterms:modified>
</cp:coreProperties>
</file>